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sldIdLst>
    <p:sldId id="256" r:id="rId2"/>
    <p:sldId id="257" r:id="rId3"/>
    <p:sldId id="258" r:id="rId4"/>
    <p:sldId id="278" r:id="rId5"/>
    <p:sldId id="259" r:id="rId6"/>
    <p:sldId id="262" r:id="rId7"/>
    <p:sldId id="260" r:id="rId8"/>
    <p:sldId id="266" r:id="rId9"/>
    <p:sldId id="263" r:id="rId10"/>
    <p:sldId id="264" r:id="rId11"/>
    <p:sldId id="267" r:id="rId12"/>
    <p:sldId id="268" r:id="rId13"/>
    <p:sldId id="269" r:id="rId14"/>
    <p:sldId id="270" r:id="rId15"/>
    <p:sldId id="272" r:id="rId16"/>
    <p:sldId id="271" r:id="rId17"/>
    <p:sldId id="273" r:id="rId18"/>
    <p:sldId id="274" r:id="rId19"/>
    <p:sldId id="276" r:id="rId20"/>
    <p:sldId id="275"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8190" autoAdjust="0"/>
  </p:normalViewPr>
  <p:slideViewPr>
    <p:cSldViewPr snapToGrid="0">
      <p:cViewPr>
        <p:scale>
          <a:sx n="66" d="100"/>
          <a:sy n="66" d="100"/>
        </p:scale>
        <p:origin x="4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240111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additional </a:t>
            </a:r>
            <a:r>
              <a:rPr lang="en-US" dirty="0" err="1"/>
              <a:t>modleing</a:t>
            </a:r>
            <a:r>
              <a:rPr lang="en-US" dirty="0"/>
              <a:t> and tool I used to complete the simulation were the camera model to detect the ballons, and the unscented </a:t>
            </a:r>
            <a:r>
              <a:rPr lang="en-US" dirty="0" err="1"/>
              <a:t>Kalment</a:t>
            </a:r>
            <a:r>
              <a:rPr lang="en-US" dirty="0"/>
              <a:t> filter on MATLAB that my professor provided for us for better state estimates.</a:t>
            </a:r>
          </a:p>
          <a:p>
            <a:endParaRPr lang="en-US" dirty="0"/>
          </a:p>
          <a:p>
            <a:r>
              <a:rPr lang="en-US" dirty="0"/>
              <a:t>With all of these models, I simulated how well the drone achieves the goal in the simulation environment, which is to follow the reference trajectory and maintain 0m altitude.   In the next slide you will see the result of the MATLAB simulation I ran, and the reference trajectory I fed into it was a path determined by an algorithm that uses A* method I developed in C++, which I will explain more later.</a:t>
            </a:r>
          </a:p>
          <a:p>
            <a:endParaRPr lang="en-US" dirty="0"/>
          </a:p>
          <a:p>
            <a:r>
              <a:rPr lang="en-US" dirty="0"/>
              <a:t> </a:t>
            </a:r>
          </a:p>
        </p:txBody>
      </p:sp>
      <p:sp>
        <p:nvSpPr>
          <p:cNvPr id="4" name="Slide Number Placeholder 3"/>
          <p:cNvSpPr>
            <a:spLocks noGrp="1"/>
          </p:cNvSpPr>
          <p:nvPr>
            <p:ph type="sldNum" sz="quarter" idx="5"/>
          </p:nvPr>
        </p:nvSpPr>
        <p:spPr/>
        <p:txBody>
          <a:bodyPr/>
          <a:lstStyle/>
          <a:p>
            <a:fld id="{DE54F22B-1B02-4873-9C88-FE93B1047223}" type="slidenum">
              <a:rPr lang="en-US" smtClean="0"/>
              <a:t>15</a:t>
            </a:fld>
            <a:endParaRPr lang="en-US"/>
          </a:p>
        </p:txBody>
      </p:sp>
    </p:spTree>
    <p:extLst>
      <p:ext uri="{BB962C8B-B14F-4D97-AF65-F5344CB8AC3E}">
        <p14:creationId xmlns:p14="http://schemas.microsoft.com/office/powerpoint/2010/main" val="100253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16</a:t>
            </a:fld>
            <a:endParaRPr lang="en-US"/>
          </a:p>
        </p:txBody>
      </p:sp>
    </p:spTree>
    <p:extLst>
      <p:ext uri="{BB962C8B-B14F-4D97-AF65-F5344CB8AC3E}">
        <p14:creationId xmlns:p14="http://schemas.microsoft.com/office/powerpoint/2010/main" val="2474219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17</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18</a:t>
            </a:fld>
            <a:endParaRPr lang="en-US"/>
          </a:p>
        </p:txBody>
      </p:sp>
    </p:spTree>
    <p:extLst>
      <p:ext uri="{BB962C8B-B14F-4D97-AF65-F5344CB8AC3E}">
        <p14:creationId xmlns:p14="http://schemas.microsoft.com/office/powerpoint/2010/main" val="421520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19</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Thought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20</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the leader for my senior design project team. My team’s project was to design an impact test machine for </a:t>
            </a:r>
            <a:r>
              <a:rPr lang="en-US" dirty="0" err="1"/>
              <a:t>equipments</a:t>
            </a:r>
            <a:r>
              <a:rPr lang="en-US" dirty="0"/>
              <a:t> on naval ships</a:t>
            </a:r>
          </a:p>
        </p:txBody>
      </p:sp>
      <p:sp>
        <p:nvSpPr>
          <p:cNvPr id="4" name="Slide Number Placeholder 3"/>
          <p:cNvSpPr>
            <a:spLocks noGrp="1"/>
          </p:cNvSpPr>
          <p:nvPr>
            <p:ph type="sldNum" sz="quarter" idx="5"/>
          </p:nvPr>
        </p:nvSpPr>
        <p:spPr/>
        <p:txBody>
          <a:bodyPr/>
          <a:lstStyle/>
          <a:p>
            <a:fld id="{DE54F22B-1B02-4873-9C88-FE93B1047223}" type="slidenum">
              <a:rPr lang="en-US" smtClean="0"/>
              <a:t>21</a:t>
            </a:fld>
            <a:endParaRPr lang="en-US"/>
          </a:p>
        </p:txBody>
      </p:sp>
    </p:spTree>
    <p:extLst>
      <p:ext uri="{BB962C8B-B14F-4D97-AF65-F5344CB8AC3E}">
        <p14:creationId xmlns:p14="http://schemas.microsoft.com/office/powerpoint/2010/main" val="1339956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school overall, I have </a:t>
            </a:r>
            <a:r>
              <a:rPr lang="en-US" dirty="0" err="1"/>
              <a:t>bneen</a:t>
            </a:r>
            <a:r>
              <a:rPr lang="en-US" dirty="0"/>
              <a:t> taking control courses that allowed me to get a solid knowledge on the classical control concepts, and modeling of dynamic systems.</a:t>
            </a:r>
          </a:p>
          <a:p>
            <a:endParaRPr lang="en-US" dirty="0"/>
          </a:p>
          <a:p>
            <a:r>
              <a:rPr lang="en-US" dirty="0"/>
              <a:t>In the automated Control systems and Dynamic Systems and Control course, I learned how to model relatively simple systems using Bond graphs and representing them in State-space form. I would convert them into transfer functions and analyze them for Controllability  and observability. I  learned to use root locus plots to check its stability and choose specific controller gains to make the system stable.  Lastly, I also learned to use bode plots to analyze for the systems stability through gain </a:t>
            </a:r>
            <a:r>
              <a:rPr lang="en-US" dirty="0" err="1"/>
              <a:t>marigns</a:t>
            </a:r>
            <a:r>
              <a:rPr lang="en-US" dirty="0"/>
              <a:t> and phase margins. The systems I dealt with in those courses were linear systems, and if they were nonlinear it was </a:t>
            </a:r>
            <a:r>
              <a:rPr lang="en-US" dirty="0" err="1"/>
              <a:t>linearzed</a:t>
            </a:r>
            <a:r>
              <a:rPr lang="en-US" dirty="0"/>
              <a:t> to analyze them with classical control method concepts. </a:t>
            </a:r>
          </a:p>
          <a:p>
            <a:endParaRPr lang="en-US" dirty="0"/>
          </a:p>
          <a:p>
            <a:endParaRPr lang="en-US" dirty="0"/>
          </a:p>
          <a:p>
            <a:r>
              <a:rPr lang="en-US" dirty="0"/>
              <a:t> And also after working at blue last year, I felt the need to take aerospace course to become more familiar with aerospace terms and concepts Also the MC analysis I saw  it getting used </a:t>
            </a:r>
            <a:r>
              <a:rPr lang="en-US" dirty="0" err="1"/>
              <a:t>alot</a:t>
            </a:r>
            <a:r>
              <a:rPr lang="en-US" dirty="0"/>
              <a:t>, so the following </a:t>
            </a:r>
            <a:r>
              <a:rPr lang="en-US" dirty="0" err="1"/>
              <a:t>semeseter</a:t>
            </a:r>
            <a:r>
              <a:rPr lang="en-US" dirty="0"/>
              <a:t> I took Spacecraft dynamics in which I learned </a:t>
            </a:r>
            <a:r>
              <a:rPr lang="en-US" dirty="0" err="1"/>
              <a:t>calssiclas</a:t>
            </a:r>
            <a:r>
              <a:rPr lang="en-US" dirty="0"/>
              <a:t> orbit </a:t>
            </a:r>
            <a:r>
              <a:rPr lang="en-US" dirty="0" err="1"/>
              <a:t>detmerination</a:t>
            </a:r>
            <a:r>
              <a:rPr lang="en-US" dirty="0"/>
              <a:t> concepts. In Stochastic Estimation and control course, I got the chance to implement different Kalman filters like the </a:t>
            </a:r>
            <a:r>
              <a:rPr lang="en-US" dirty="0" err="1"/>
              <a:t>kalaman</a:t>
            </a:r>
            <a:r>
              <a:rPr lang="en-US" dirty="0"/>
              <a:t> filter for a </a:t>
            </a:r>
            <a:r>
              <a:rPr lang="en-US" dirty="0" err="1"/>
              <a:t>linea</a:t>
            </a:r>
            <a:r>
              <a:rPr lang="en-US" dirty="0"/>
              <a:t> system, unscented </a:t>
            </a:r>
            <a:r>
              <a:rPr lang="en-US" dirty="0" err="1"/>
              <a:t>kalaman</a:t>
            </a:r>
            <a:r>
              <a:rPr lang="en-US" dirty="0"/>
              <a:t> filter and extended </a:t>
            </a:r>
            <a:r>
              <a:rPr lang="en-US" dirty="0" err="1"/>
              <a:t>kalmaan</a:t>
            </a:r>
            <a:r>
              <a:rPr lang="en-US" dirty="0"/>
              <a:t> filter for nonlinear systems. Also, I got to run MC analysis for the same system as well. The system was a simple cart with a spring and a damper attached to it. </a:t>
            </a:r>
          </a:p>
          <a:p>
            <a:r>
              <a:rPr lang="en-US" dirty="0"/>
              <a:t>And the graph shows the </a:t>
            </a:r>
            <a:r>
              <a:rPr lang="en-US" dirty="0" err="1"/>
              <a:t>the</a:t>
            </a:r>
            <a:r>
              <a:rPr lang="en-US" dirty="0"/>
              <a:t> </a:t>
            </a:r>
            <a:r>
              <a:rPr lang="en-US" dirty="0" err="1"/>
              <a:t>comapripson</a:t>
            </a:r>
            <a:r>
              <a:rPr lang="en-US" dirty="0"/>
              <a:t> of Monte Carlo result with the </a:t>
            </a:r>
            <a:r>
              <a:rPr lang="en-US" dirty="0" err="1"/>
              <a:t>numberical</a:t>
            </a:r>
            <a:r>
              <a:rPr lang="en-US" dirty="0"/>
              <a:t> solution of that system with a certain initial state.</a:t>
            </a:r>
          </a:p>
          <a:p>
            <a:endParaRPr lang="en-US" dirty="0"/>
          </a:p>
          <a:p>
            <a:endParaRPr lang="en-US" dirty="0"/>
          </a:p>
          <a:p>
            <a:r>
              <a:rPr lang="en-US" dirty="0"/>
              <a:t> Aerial robotics course I will talk in much more detail  soon.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56869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5</a:t>
            </a:fld>
            <a:endParaRPr lang="en-US"/>
          </a:p>
        </p:txBody>
      </p:sp>
    </p:spTree>
    <p:extLst>
      <p:ext uri="{BB962C8B-B14F-4D97-AF65-F5344CB8AC3E}">
        <p14:creationId xmlns:p14="http://schemas.microsoft.com/office/powerpoint/2010/main" val="334189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7</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207069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0.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4.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0.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p:txBody>
          <a:bodyPr/>
          <a:lstStyle/>
          <a:p>
            <a:r>
              <a:rPr lang="en-US" dirty="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p:txBody>
          <a:bodyPr/>
          <a:lstStyle/>
          <a:p>
            <a:r>
              <a:rPr lang="en-US" dirty="0"/>
              <a:t>GNC Engineer (Early Career) Panel Interview</a:t>
            </a:r>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r>
              <a:rPr lang="en-US" sz="1100" dirty="0"/>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Chart, line chart&#10;&#10;Description automatically generated">
            <a:extLst>
              <a:ext uri="{FF2B5EF4-FFF2-40B4-BE49-F238E27FC236}">
                <a16:creationId xmlns:a16="http://schemas.microsoft.com/office/drawing/2014/main" id="{5635EE60-C2E7-25E0-9ED5-9F40B0140A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0467" y="1690688"/>
            <a:ext cx="5333333" cy="4000000"/>
          </a:xfrm>
        </p:spPr>
      </p:pic>
      <p:pic>
        <p:nvPicPr>
          <p:cNvPr id="7" name="Picture 6" descr="Chart, line chart&#10;&#10;Description automatically generated">
            <a:extLst>
              <a:ext uri="{FF2B5EF4-FFF2-40B4-BE49-F238E27FC236}">
                <a16:creationId xmlns:a16="http://schemas.microsoft.com/office/drawing/2014/main" id="{A2CA9E30-4322-2F22-E7EF-1F23920FD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17" y="1690688"/>
            <a:ext cx="5333333" cy="4000000"/>
          </a:xfrm>
          <a:prstGeom prst="rect">
            <a:avLst/>
          </a:prstGeom>
        </p:spPr>
      </p:pic>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15" name="Picture 14" descr="A picture containing chart&#10;&#10;Description automatically generated">
            <a:extLst>
              <a:ext uri="{FF2B5EF4-FFF2-40B4-BE49-F238E27FC236}">
                <a16:creationId xmlns:a16="http://schemas.microsoft.com/office/drawing/2014/main" id="{EA250666-E510-DCFA-4A4E-B4958B981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539296A1-947D-A885-4ED6-DBC23DD17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0132-6A0C-080C-D414-75FE9A433DD4}"/>
              </a:ext>
            </a:extLst>
          </p:cNvPr>
          <p:cNvSpPr>
            <a:spLocks noGrp="1"/>
          </p:cNvSpPr>
          <p:nvPr>
            <p:ph type="title"/>
          </p:nvPr>
        </p:nvSpPr>
        <p:spPr/>
        <p:txBody>
          <a:bodyPr/>
          <a:lstStyle/>
          <a:p>
            <a:r>
              <a:rPr lang="en-US" dirty="0"/>
              <a:t>Aerial Robotics (Drone)</a:t>
            </a:r>
          </a:p>
        </p:txBody>
      </p:sp>
      <p:sp>
        <p:nvSpPr>
          <p:cNvPr id="3" name="Content Placeholder 2">
            <a:extLst>
              <a:ext uri="{FF2B5EF4-FFF2-40B4-BE49-F238E27FC236}">
                <a16:creationId xmlns:a16="http://schemas.microsoft.com/office/drawing/2014/main" id="{E37F1538-93FF-F57D-8392-AD9002036C66}"/>
              </a:ext>
            </a:extLst>
          </p:cNvPr>
          <p:cNvSpPr>
            <a:spLocks noGrp="1"/>
          </p:cNvSpPr>
          <p:nvPr>
            <p:ph idx="1"/>
          </p:nvPr>
        </p:nvSpPr>
        <p:spPr/>
        <p:txBody>
          <a:bodyPr/>
          <a:lstStyle/>
          <a:p>
            <a:r>
              <a:rPr lang="en-US" sz="2800" dirty="0"/>
              <a:t>Additional Modeling</a:t>
            </a:r>
            <a:endParaRPr lang="en-US" dirty="0"/>
          </a:p>
          <a:p>
            <a:pPr lvl="1"/>
            <a:r>
              <a:rPr lang="en-US" dirty="0"/>
              <a:t>Camera</a:t>
            </a:r>
          </a:p>
          <a:p>
            <a:pPr lvl="1"/>
            <a:r>
              <a:rPr lang="en-US" dirty="0"/>
              <a:t>Unscented Kalman Filter</a:t>
            </a:r>
          </a:p>
          <a:p>
            <a:r>
              <a:rPr lang="en-US" dirty="0"/>
              <a:t>Full MATLAB simulation</a:t>
            </a:r>
          </a:p>
          <a:p>
            <a:pPr lvl="1"/>
            <a:r>
              <a:rPr lang="en-US" dirty="0"/>
              <a:t>Goal:</a:t>
            </a:r>
          </a:p>
          <a:p>
            <a:pPr lvl="2"/>
            <a:r>
              <a:rPr lang="en-US" dirty="0"/>
              <a:t>Follow reference trajectory </a:t>
            </a:r>
          </a:p>
          <a:p>
            <a:pPr lvl="3"/>
            <a:r>
              <a:rPr lang="en-US" dirty="0"/>
              <a:t>Determined by A* algorithm in C++</a:t>
            </a:r>
          </a:p>
          <a:p>
            <a:pPr lvl="2"/>
            <a:r>
              <a:rPr lang="en-US" dirty="0"/>
              <a:t>Maintain 0 m altitude</a:t>
            </a:r>
          </a:p>
        </p:txBody>
      </p:sp>
    </p:spTree>
    <p:extLst>
      <p:ext uri="{BB962C8B-B14F-4D97-AF65-F5344CB8AC3E}">
        <p14:creationId xmlns:p14="http://schemas.microsoft.com/office/powerpoint/2010/main" val="249686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11" name="Picture 10" descr="Chart, line chart, scatter chart&#10;&#10;Description automatically generated">
            <a:extLst>
              <a:ext uri="{FF2B5EF4-FFF2-40B4-BE49-F238E27FC236}">
                <a16:creationId xmlns:a16="http://schemas.microsoft.com/office/drawing/2014/main" id="{E7E7AC85-BDFD-4AD6-7917-D04A7388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3298367"/>
            <a:ext cx="3178628" cy="2383971"/>
          </a:xfrm>
          <a:prstGeom prst="rect">
            <a:avLst/>
          </a:prstGeom>
        </p:spPr>
      </p:pic>
      <p:sp>
        <p:nvSpPr>
          <p:cNvPr id="12" name="TextBox 11">
            <a:extLst>
              <a:ext uri="{FF2B5EF4-FFF2-40B4-BE49-F238E27FC236}">
                <a16:creationId xmlns:a16="http://schemas.microsoft.com/office/drawing/2014/main" id="{2C1A7360-E163-5275-9C07-17FFA19E3989}"/>
              </a:ext>
            </a:extLst>
          </p:cNvPr>
          <p:cNvSpPr txBox="1"/>
          <p:nvPr/>
        </p:nvSpPr>
        <p:spPr>
          <a:xfrm>
            <a:off x="1561623" y="5920343"/>
            <a:ext cx="2481943" cy="646331"/>
          </a:xfrm>
          <a:prstGeom prst="rect">
            <a:avLst/>
          </a:prstGeom>
          <a:noFill/>
        </p:spPr>
        <p:txBody>
          <a:bodyPr wrap="square" rtlCol="0">
            <a:spAutoFit/>
          </a:bodyPr>
          <a:lstStyle/>
          <a:p>
            <a:pPr algn="ctr"/>
            <a:r>
              <a:rPr lang="en-US" dirty="0"/>
              <a:t>Depth First Search (DFS)</a:t>
            </a:r>
          </a:p>
        </p:txBody>
      </p:sp>
      <p:pic>
        <p:nvPicPr>
          <p:cNvPr id="14" name="Picture 13" descr="Chart, scatter chart&#10;&#10;Description automatically generated">
            <a:extLst>
              <a:ext uri="{FF2B5EF4-FFF2-40B4-BE49-F238E27FC236}">
                <a16:creationId xmlns:a16="http://schemas.microsoft.com/office/drawing/2014/main" id="{9D4ABCFA-AC38-97D9-B9B4-0F3AEC8D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924" y="3298369"/>
            <a:ext cx="3178627" cy="2383970"/>
          </a:xfrm>
          <a:prstGeom prst="rect">
            <a:avLst/>
          </a:prstGeom>
        </p:spPr>
      </p:pic>
      <p:sp>
        <p:nvSpPr>
          <p:cNvPr id="15" name="TextBox 14">
            <a:extLst>
              <a:ext uri="{FF2B5EF4-FFF2-40B4-BE49-F238E27FC236}">
                <a16:creationId xmlns:a16="http://schemas.microsoft.com/office/drawing/2014/main" id="{7851C9B4-8A26-635A-6B6C-8B420C97F527}"/>
              </a:ext>
            </a:extLst>
          </p:cNvPr>
          <p:cNvSpPr txBox="1"/>
          <p:nvPr/>
        </p:nvSpPr>
        <p:spPr>
          <a:xfrm>
            <a:off x="5313565" y="6013899"/>
            <a:ext cx="2481943" cy="369332"/>
          </a:xfrm>
          <a:prstGeom prst="rect">
            <a:avLst/>
          </a:prstGeom>
          <a:noFill/>
        </p:spPr>
        <p:txBody>
          <a:bodyPr wrap="square" rtlCol="0">
            <a:spAutoFit/>
          </a:bodyPr>
          <a:lstStyle/>
          <a:p>
            <a:pPr algn="ctr"/>
            <a:r>
              <a:rPr lang="en-US" dirty="0"/>
              <a:t>Dijkstra’s</a:t>
            </a:r>
          </a:p>
        </p:txBody>
      </p:sp>
      <p:pic>
        <p:nvPicPr>
          <p:cNvPr id="17" name="Picture 16" descr="Chart, scatter chart&#10;&#10;Description automatically generated">
            <a:extLst>
              <a:ext uri="{FF2B5EF4-FFF2-40B4-BE49-F238E27FC236}">
                <a16:creationId xmlns:a16="http://schemas.microsoft.com/office/drawing/2014/main" id="{118C1292-34C9-1A1E-509B-9149D2C51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760" y="3298367"/>
            <a:ext cx="3178627" cy="2383970"/>
          </a:xfrm>
          <a:prstGeom prst="rect">
            <a:avLst/>
          </a:prstGeom>
        </p:spPr>
      </p:pic>
      <p:sp>
        <p:nvSpPr>
          <p:cNvPr id="18" name="TextBox 17">
            <a:extLst>
              <a:ext uri="{FF2B5EF4-FFF2-40B4-BE49-F238E27FC236}">
                <a16:creationId xmlns:a16="http://schemas.microsoft.com/office/drawing/2014/main" id="{40173238-1231-49AA-D1B4-4FEA23632D5F}"/>
              </a:ext>
            </a:extLst>
          </p:cNvPr>
          <p:cNvSpPr txBox="1"/>
          <p:nvPr/>
        </p:nvSpPr>
        <p:spPr>
          <a:xfrm>
            <a:off x="9065507" y="5920343"/>
            <a:ext cx="2481943" cy="369332"/>
          </a:xfrm>
          <a:prstGeom prst="rect">
            <a:avLst/>
          </a:prstGeom>
          <a:noFill/>
        </p:spPr>
        <p:txBody>
          <a:bodyPr wrap="square" rtlCol="0">
            <a:spAutoFit/>
          </a:bodyPr>
          <a:lstStyle/>
          <a:p>
            <a:pPr algn="ctr"/>
            <a:r>
              <a:rPr lang="en-US" dirty="0"/>
              <a:t>A*</a:t>
            </a:r>
          </a:p>
        </p:txBody>
      </p:sp>
      <p:pic>
        <p:nvPicPr>
          <p:cNvPr id="20" name="Graphic 19"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9278" y="5148487"/>
            <a:ext cx="914400" cy="914400"/>
          </a:xfrm>
          <a:prstGeom prst="rect">
            <a:avLst/>
          </a:prstGeom>
        </p:spPr>
      </p:pic>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278" y="591140"/>
            <a:ext cx="1617256" cy="1212942"/>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9416934" y="1791499"/>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
        <p:nvSpPr>
          <p:cNvPr id="24" name="TextBox 23">
            <a:extLst>
              <a:ext uri="{FF2B5EF4-FFF2-40B4-BE49-F238E27FC236}">
                <a16:creationId xmlns:a16="http://schemas.microsoft.com/office/drawing/2014/main" id="{910240B5-646A-3BB2-C347-EF03BA4DC25C}"/>
              </a:ext>
            </a:extLst>
          </p:cNvPr>
          <p:cNvSpPr txBox="1"/>
          <p:nvPr/>
        </p:nvSpPr>
        <p:spPr>
          <a:xfrm>
            <a:off x="1336652" y="3312650"/>
            <a:ext cx="1355748" cy="369332"/>
          </a:xfrm>
          <a:prstGeom prst="rect">
            <a:avLst/>
          </a:prstGeom>
          <a:noFill/>
        </p:spPr>
        <p:txBody>
          <a:bodyPr wrap="square" rtlCol="0">
            <a:spAutoFit/>
          </a:bodyPr>
          <a:lstStyle/>
          <a:p>
            <a:r>
              <a:rPr lang="en-US" b="1" dirty="0">
                <a:solidFill>
                  <a:srgbClr val="FF0000"/>
                </a:solidFill>
              </a:rPr>
              <a:t>START</a:t>
            </a:r>
          </a:p>
        </p:txBody>
      </p:sp>
      <p:sp>
        <p:nvSpPr>
          <p:cNvPr id="26" name="TextBox 25">
            <a:extLst>
              <a:ext uri="{FF2B5EF4-FFF2-40B4-BE49-F238E27FC236}">
                <a16:creationId xmlns:a16="http://schemas.microsoft.com/office/drawing/2014/main" id="{FDFD3C0F-9B16-2B15-F358-8E411FF01C51}"/>
              </a:ext>
            </a:extLst>
          </p:cNvPr>
          <p:cNvSpPr txBox="1"/>
          <p:nvPr/>
        </p:nvSpPr>
        <p:spPr>
          <a:xfrm>
            <a:off x="3970722" y="5181064"/>
            <a:ext cx="1355748" cy="369332"/>
          </a:xfrm>
          <a:prstGeom prst="rect">
            <a:avLst/>
          </a:prstGeom>
          <a:noFill/>
        </p:spPr>
        <p:txBody>
          <a:bodyPr wrap="square" rtlCol="0">
            <a:spAutoFit/>
          </a:bodyPr>
          <a:lstStyle/>
          <a:p>
            <a:r>
              <a:rPr lang="en-US" b="1" dirty="0">
                <a:solidFill>
                  <a:srgbClr val="FF0000"/>
                </a:solidFill>
              </a:rPr>
              <a:t>END</a:t>
            </a:r>
          </a:p>
        </p:txBody>
      </p:sp>
    </p:spTree>
    <p:extLst>
      <p:ext uri="{BB962C8B-B14F-4D97-AF65-F5344CB8AC3E}">
        <p14:creationId xmlns:p14="http://schemas.microsoft.com/office/powerpoint/2010/main" val="231197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449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Team Collaboration</a:t>
            </a:r>
            <a:endParaRPr lang="en-US" dirty="0"/>
          </a:p>
        </p:txBody>
      </p:sp>
      <p:sp>
        <p:nvSpPr>
          <p:cNvPr id="3" name="Content Placeholder 2">
            <a:extLst>
              <a:ext uri="{FF2B5EF4-FFF2-40B4-BE49-F238E27FC236}">
                <a16:creationId xmlns:a16="http://schemas.microsoft.com/office/drawing/2014/main" id="{F3DE436F-549D-ADE2-3EAD-67AF5B7AAA5C}"/>
              </a:ext>
            </a:extLst>
          </p:cNvPr>
          <p:cNvSpPr>
            <a:spLocks noGrp="1"/>
          </p:cNvSpPr>
          <p:nvPr>
            <p:ph idx="1"/>
          </p:nvPr>
        </p:nvSpPr>
        <p:spPr/>
        <p:txBody>
          <a:bodyPr/>
          <a:lstStyle/>
          <a:p>
            <a:r>
              <a:rPr lang="en-US" dirty="0"/>
              <a:t>Communication and Feedback</a:t>
            </a:r>
          </a:p>
          <a:p>
            <a:pPr marL="0" indent="0">
              <a:buNone/>
            </a:pPr>
            <a:endParaRPr lang="en-US" dirty="0"/>
          </a:p>
          <a:p>
            <a:r>
              <a:rPr lang="en-US" dirty="0"/>
              <a:t>GIT</a:t>
            </a:r>
          </a:p>
          <a:p>
            <a:pPr lvl="1"/>
            <a:r>
              <a:rPr lang="en-US" dirty="0"/>
              <a:t>Experience at Blue helped me lead the Team to utilize GitLab</a:t>
            </a:r>
          </a:p>
          <a:p>
            <a:endParaRPr lang="en-US" dirty="0"/>
          </a:p>
        </p:txBody>
      </p:sp>
    </p:spTree>
    <p:extLst>
      <p:ext uri="{BB962C8B-B14F-4D97-AF65-F5344CB8AC3E}">
        <p14:creationId xmlns:p14="http://schemas.microsoft.com/office/powerpoint/2010/main" val="404146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p:txBody>
          <a:bodyPr>
            <a:normAutofit fontScale="92500"/>
          </a:bodyPr>
          <a:lstStyle/>
          <a:p>
            <a:r>
              <a:rPr lang="en-US" dirty="0"/>
              <a:t>Name: Bonsuck Koo</a:t>
            </a:r>
          </a:p>
          <a:p>
            <a:r>
              <a:rPr lang="en-US" dirty="0"/>
              <a:t>School: University of Texas at Austin</a:t>
            </a:r>
          </a:p>
          <a:p>
            <a:r>
              <a:rPr lang="en-US" dirty="0"/>
              <a:t>Degree: Integrated Master and Bachelor of Science in Mechanical Engineering (2024 Dec.)</a:t>
            </a:r>
          </a:p>
          <a:p>
            <a:r>
              <a:rPr lang="en-US" dirty="0"/>
              <a:t>Hobbies: Visiting National Parks </a:t>
            </a:r>
          </a:p>
          <a:p>
            <a:r>
              <a:rPr lang="en-US" dirty="0"/>
              <a:t>Obtained American Citizenship in July 2023</a:t>
            </a:r>
          </a:p>
        </p:txBody>
      </p:sp>
      <p:pic>
        <p:nvPicPr>
          <p:cNvPr id="8"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120138" y="-433009"/>
            <a:ext cx="4474473" cy="2179324"/>
          </a:xfrm>
        </p:spPr>
      </p:pic>
      <p:pic>
        <p:nvPicPr>
          <p:cNvPr id="16" name="Picture 15" descr="A rainbow over a truck&#10;&#10;Description automatically generated with low confidence">
            <a:extLst>
              <a:ext uri="{FF2B5EF4-FFF2-40B4-BE49-F238E27FC236}">
                <a16:creationId xmlns:a16="http://schemas.microsoft.com/office/drawing/2014/main" id="{CE9B5F37-E2D7-63A4-D8B3-610B513B7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0474" y="1584192"/>
            <a:ext cx="2106170" cy="1579628"/>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693" y="1588407"/>
            <a:ext cx="2369444" cy="1579629"/>
          </a:xfrm>
          <a:prstGeom prst="rect">
            <a:avLst/>
          </a:prstGeom>
        </p:spPr>
      </p:pic>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694" y="8779"/>
            <a:ext cx="2369444" cy="1579629"/>
          </a:xfrm>
          <a:prstGeom prst="rect">
            <a:avLst/>
          </a:prstGeom>
        </p:spPr>
      </p:pic>
      <p:pic>
        <p:nvPicPr>
          <p:cNvPr id="30" name="Picture 29" descr="A picture containing sky, outdoor, water, nature&#10;&#10;Description automatically generated">
            <a:extLst>
              <a:ext uri="{FF2B5EF4-FFF2-40B4-BE49-F238E27FC236}">
                <a16:creationId xmlns:a16="http://schemas.microsoft.com/office/drawing/2014/main" id="{084F4A9E-DB3A-D521-B468-D692584550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0137" y="1588406"/>
            <a:ext cx="2106170" cy="1579627"/>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9866256" y="5056507"/>
            <a:ext cx="2151070" cy="1434047"/>
          </a:xfrm>
          <a:prstGeom prst="rect">
            <a:avLst/>
          </a:prstGeom>
        </p:spPr>
      </p:pic>
      <p:pic>
        <p:nvPicPr>
          <p:cNvPr id="14" name="Picture 13" descr="A person standing next to a car&#10;&#10;Description automatically generated with medium confidence">
            <a:extLst>
              <a:ext uri="{FF2B5EF4-FFF2-40B4-BE49-F238E27FC236}">
                <a16:creationId xmlns:a16="http://schemas.microsoft.com/office/drawing/2014/main" id="{CCD48E4C-398F-E2A7-635E-72C6B6C519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211452" y="3426000"/>
            <a:ext cx="2183202" cy="163740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034" y="3157732"/>
            <a:ext cx="2105728" cy="2807639"/>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3390" y="3118367"/>
            <a:ext cx="2106171" cy="1579628"/>
          </a:xfrm>
          <a:prstGeom prst="rect">
            <a:avLst/>
          </a:prstGeom>
        </p:spPr>
      </p:pic>
    </p:spTree>
    <p:extLst>
      <p:ext uri="{BB962C8B-B14F-4D97-AF65-F5344CB8AC3E}">
        <p14:creationId xmlns:p14="http://schemas.microsoft.com/office/powerpoint/2010/main" val="9354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p:txBody>
          <a:bodyPr/>
          <a:lstStyle/>
          <a:p>
            <a:r>
              <a:rPr lang="en-US" dirty="0"/>
              <a:t>Summary of Drone Project</a:t>
            </a:r>
          </a:p>
        </p:txBody>
      </p:sp>
      <p:sp>
        <p:nvSpPr>
          <p:cNvPr id="3" name="Content Placeholder 2">
            <a:extLst>
              <a:ext uri="{FF2B5EF4-FFF2-40B4-BE49-F238E27FC236}">
                <a16:creationId xmlns:a16="http://schemas.microsoft.com/office/drawing/2014/main" id="{5EA89D29-EAD1-F844-CD3F-3442C5ACA769}"/>
              </a:ext>
            </a:extLst>
          </p:cNvPr>
          <p:cNvSpPr>
            <a:spLocks noGrp="1"/>
          </p:cNvSpPr>
          <p:nvPr>
            <p:ph idx="1"/>
          </p:nvPr>
        </p:nvSpPr>
        <p:spPr/>
        <p:txBody>
          <a:bodyPr>
            <a:normAutofit fontScale="92500" lnSpcReduction="20000"/>
          </a:bodyPr>
          <a:lstStyle/>
          <a:p>
            <a:r>
              <a:rPr lang="en-US" dirty="0"/>
              <a:t>Situation</a:t>
            </a:r>
          </a:p>
          <a:p>
            <a:pPr lvl="1"/>
            <a:r>
              <a:rPr lang="en-US" dirty="0"/>
              <a:t> A competition to pop the balloons with a drone in the least amount of time </a:t>
            </a:r>
          </a:p>
          <a:p>
            <a:r>
              <a:rPr lang="en-US" dirty="0"/>
              <a:t>Task</a:t>
            </a:r>
          </a:p>
          <a:p>
            <a:pPr lvl="1"/>
            <a:r>
              <a:rPr lang="en-US" dirty="0"/>
              <a:t>Develop MATLAB simulation</a:t>
            </a:r>
          </a:p>
          <a:p>
            <a:pPr lvl="1"/>
            <a:r>
              <a:rPr lang="en-US" dirty="0"/>
              <a:t>Develop path finding software for the drone in C++</a:t>
            </a:r>
          </a:p>
          <a:p>
            <a:r>
              <a:rPr lang="en-US" dirty="0"/>
              <a:t>Action</a:t>
            </a:r>
          </a:p>
          <a:p>
            <a:pPr lvl="1"/>
            <a:r>
              <a:rPr lang="en-US" dirty="0"/>
              <a:t>Apply knowledge in dynamics,  classical control theory, navigation sensors ( accelerometer, gyroscopes, GNSS receiver) for MATLAB simulation</a:t>
            </a:r>
          </a:p>
          <a:p>
            <a:pPr lvl="1"/>
            <a:r>
              <a:rPr lang="en-US" dirty="0"/>
              <a:t>Implemented A* method in C++ for path finding algorithm</a:t>
            </a:r>
          </a:p>
          <a:p>
            <a:pPr lvl="1"/>
            <a:r>
              <a:rPr lang="en-US" dirty="0"/>
              <a:t>Feedback through active Communication</a:t>
            </a:r>
          </a:p>
          <a:p>
            <a:pPr lvl="1"/>
            <a:r>
              <a:rPr lang="en-US" dirty="0"/>
              <a:t>Git to collaborate</a:t>
            </a:r>
          </a:p>
          <a:p>
            <a:r>
              <a:rPr lang="en-US" dirty="0"/>
              <a:t>Result</a:t>
            </a:r>
          </a:p>
          <a:p>
            <a:pPr lvl="1"/>
            <a:r>
              <a:rPr lang="en-US" dirty="0"/>
              <a:t>2</a:t>
            </a:r>
            <a:r>
              <a:rPr lang="en-US" baseline="30000" dirty="0"/>
              <a:t>nd</a:t>
            </a:r>
            <a:r>
              <a:rPr lang="en-US" dirty="0"/>
              <a:t> place!</a:t>
            </a:r>
          </a:p>
          <a:p>
            <a:pPr lvl="1"/>
            <a:endParaRPr lang="en-US" dirty="0"/>
          </a:p>
        </p:txBody>
      </p:sp>
    </p:spTree>
    <p:extLst>
      <p:ext uri="{BB962C8B-B14F-4D97-AF65-F5344CB8AC3E}">
        <p14:creationId xmlns:p14="http://schemas.microsoft.com/office/powerpoint/2010/main" val="42220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D452-DA76-E614-815E-864C77911F6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Background</a:t>
            </a:r>
            <a:endParaRPr lang="en-US" dirty="0"/>
          </a:p>
        </p:txBody>
      </p:sp>
      <p:sp>
        <p:nvSpPr>
          <p:cNvPr id="3" name="Content Placeholder 2">
            <a:extLst>
              <a:ext uri="{FF2B5EF4-FFF2-40B4-BE49-F238E27FC236}">
                <a16:creationId xmlns:a16="http://schemas.microsoft.com/office/drawing/2014/main" id="{88351894-3EE1-7119-2E4D-AFC627F817FE}"/>
              </a:ext>
            </a:extLst>
          </p:cNvPr>
          <p:cNvSpPr>
            <a:spLocks noGrp="1"/>
          </p:cNvSpPr>
          <p:nvPr>
            <p:ph idx="1"/>
          </p:nvPr>
        </p:nvSpPr>
        <p:spPr/>
        <p:txBody>
          <a:bodyPr/>
          <a:lstStyle/>
          <a:p>
            <a:r>
              <a:rPr lang="en-US" dirty="0"/>
              <a:t>Team Lead</a:t>
            </a:r>
          </a:p>
          <a:p>
            <a:r>
              <a:rPr lang="en-US" dirty="0"/>
              <a:t>Design a high-impact test machine for equipment on naval ships</a:t>
            </a:r>
          </a:p>
          <a:p>
            <a:pPr lvl="1"/>
            <a:r>
              <a:rPr lang="en-US" dirty="0"/>
              <a:t>Comply with </a:t>
            </a:r>
            <a:r>
              <a:rPr lang="en-US"/>
              <a:t>MIL-DTL-901E standard</a:t>
            </a:r>
            <a:endParaRPr lang="en-US" dirty="0"/>
          </a:p>
          <a:p>
            <a:endParaRPr lang="en-US" dirty="0"/>
          </a:p>
        </p:txBody>
      </p:sp>
    </p:spTree>
    <p:extLst>
      <p:ext uri="{BB962C8B-B14F-4D97-AF65-F5344CB8AC3E}">
        <p14:creationId xmlns:p14="http://schemas.microsoft.com/office/powerpoint/2010/main" val="152326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p:txBody>
          <a:bodyPr/>
          <a:lstStyle/>
          <a:p>
            <a:r>
              <a:rPr lang="en-US"/>
              <a:t>Experience overview</a:t>
            </a:r>
            <a:endParaRPr lang="en-US" dirty="0"/>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p:txBody>
          <a:bodyPr>
            <a:normAutofit fontScale="92500" lnSpcReduction="20000"/>
          </a:bodyPr>
          <a:lstStyle/>
          <a:p>
            <a:r>
              <a:rPr lang="en-US" dirty="0"/>
              <a:t>NGC engineering internship Sandia National Laboratories (Current)</a:t>
            </a:r>
          </a:p>
          <a:p>
            <a:r>
              <a:rPr lang="en-US" dirty="0"/>
              <a:t>GNC engineering Internship at Blue Origin (2023 Fall)</a:t>
            </a:r>
          </a:p>
          <a:p>
            <a:r>
              <a:rPr lang="en-US" dirty="0"/>
              <a:t>Mechanical Engineering Internship at Samsung Austin Semiconductors (2022 Summer)</a:t>
            </a:r>
          </a:p>
          <a:p>
            <a:r>
              <a:rPr lang="en-US" dirty="0"/>
              <a:t>Co-op at Trane Technologies (2021 Summer and Fall)</a:t>
            </a:r>
          </a:p>
          <a:p>
            <a:r>
              <a:rPr lang="en-US" dirty="0"/>
              <a:t>Mandatory Korean Military service (2018-2020)</a:t>
            </a:r>
          </a:p>
          <a:p>
            <a:endParaRPr lang="en-US" dirty="0"/>
          </a:p>
          <a:p>
            <a:endParaRPr lang="en-US" dirty="0"/>
          </a:p>
        </p:txBody>
      </p:sp>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06656" y="3013056"/>
            <a:ext cx="2596848" cy="1947636"/>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062149" y="3016661"/>
            <a:ext cx="2625687" cy="1969265"/>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9065754" y="506696"/>
            <a:ext cx="2596848" cy="1947636"/>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33" y="379545"/>
            <a:ext cx="2583543" cy="1937657"/>
          </a:xfrm>
          <a:prstGeom prst="rect">
            <a:avLst/>
          </a:prstGeom>
        </p:spPr>
      </p:pic>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9800" y="4540799"/>
            <a:ext cx="2960914" cy="2220686"/>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9C93-66DE-973D-0A8F-E0DEF49AF89F}"/>
              </a:ext>
            </a:extLst>
          </p:cNvPr>
          <p:cNvSpPr>
            <a:spLocks noGrp="1"/>
          </p:cNvSpPr>
          <p:nvPr>
            <p:ph type="title"/>
          </p:nvPr>
        </p:nvSpPr>
        <p:spPr/>
        <p:txBody>
          <a:bodyPr/>
          <a:lstStyle/>
          <a:p>
            <a:r>
              <a:rPr lang="en-US" dirty="0"/>
              <a:t>Experience overview</a:t>
            </a:r>
          </a:p>
        </p:txBody>
      </p:sp>
      <p:sp>
        <p:nvSpPr>
          <p:cNvPr id="3" name="Content Placeholder 2">
            <a:extLst>
              <a:ext uri="{FF2B5EF4-FFF2-40B4-BE49-F238E27FC236}">
                <a16:creationId xmlns:a16="http://schemas.microsoft.com/office/drawing/2014/main" id="{551691EF-AA61-C604-A92F-AD175803FD85}"/>
              </a:ext>
            </a:extLst>
          </p:cNvPr>
          <p:cNvSpPr>
            <a:spLocks noGrp="1"/>
          </p:cNvSpPr>
          <p:nvPr>
            <p:ph idx="1"/>
          </p:nvPr>
        </p:nvSpPr>
        <p:spPr/>
        <p:txBody>
          <a:bodyPr/>
          <a:lstStyle/>
          <a:p>
            <a:r>
              <a:rPr lang="en-US" dirty="0"/>
              <a:t>Relevant Courses: </a:t>
            </a:r>
          </a:p>
          <a:p>
            <a:pPr lvl="1"/>
            <a:r>
              <a:rPr lang="en-US" dirty="0"/>
              <a:t>Automated Control Systems</a:t>
            </a:r>
          </a:p>
          <a:p>
            <a:pPr lvl="1"/>
            <a:r>
              <a:rPr lang="en-US" dirty="0"/>
              <a:t>Dynamic Systems and Control</a:t>
            </a:r>
          </a:p>
          <a:p>
            <a:pPr lvl="1"/>
            <a:r>
              <a:rPr lang="en-US" dirty="0"/>
              <a:t>Spacecraft Dynamics </a:t>
            </a:r>
          </a:p>
          <a:p>
            <a:pPr lvl="1"/>
            <a:r>
              <a:rPr lang="en-US" dirty="0"/>
              <a:t>Stochastic Estimation and control</a:t>
            </a:r>
          </a:p>
          <a:p>
            <a:pPr lvl="1"/>
            <a:r>
              <a:rPr lang="en-US" dirty="0"/>
              <a:t>Aerial Robotics</a:t>
            </a:r>
          </a:p>
          <a:p>
            <a:pPr lvl="1"/>
            <a:endParaRPr lang="en-US" dirty="0"/>
          </a:p>
        </p:txBody>
      </p:sp>
      <p:pic>
        <p:nvPicPr>
          <p:cNvPr id="7" name="Picture 6" descr="Chart&#10;&#10;Description automatically generated">
            <a:extLst>
              <a:ext uri="{FF2B5EF4-FFF2-40B4-BE49-F238E27FC236}">
                <a16:creationId xmlns:a16="http://schemas.microsoft.com/office/drawing/2014/main" id="{915002EE-D2AA-8F09-9459-59C818DB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021" y="3140133"/>
            <a:ext cx="4612999" cy="3658586"/>
          </a:xfrm>
          <a:prstGeom prst="rect">
            <a:avLst/>
          </a:prstGeom>
        </p:spPr>
      </p:pic>
      <p:pic>
        <p:nvPicPr>
          <p:cNvPr id="9" name="Picture 8" descr="Diagram, schematic&#10;&#10;Description automatically generated">
            <a:extLst>
              <a:ext uri="{FF2B5EF4-FFF2-40B4-BE49-F238E27FC236}">
                <a16:creationId xmlns:a16="http://schemas.microsoft.com/office/drawing/2014/main" id="{DAF8EDBB-771E-69B0-02A0-69B50F06B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9755" y="547403"/>
            <a:ext cx="4715533" cy="2457793"/>
          </a:xfrm>
          <a:prstGeom prst="rect">
            <a:avLst/>
          </a:prstGeom>
        </p:spPr>
      </p:pic>
    </p:spTree>
    <p:extLst>
      <p:ext uri="{BB962C8B-B14F-4D97-AF65-F5344CB8AC3E}">
        <p14:creationId xmlns:p14="http://schemas.microsoft.com/office/powerpoint/2010/main" val="426913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p:txBody>
          <a:bodyPr/>
          <a:lstStyle/>
          <a:p>
            <a:r>
              <a:rPr lang="en-US" dirty="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7200" y="2400403"/>
            <a:ext cx="2057194" cy="205719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606" y="2400403"/>
            <a:ext cx="2057194" cy="205719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528705" y="2659649"/>
            <a:ext cx="5134590" cy="2057194"/>
          </a:xfrm>
        </p:spPr>
      </p:pic>
    </p:spTree>
    <p:extLst>
      <p:ext uri="{BB962C8B-B14F-4D97-AF65-F5344CB8AC3E}">
        <p14:creationId xmlns:p14="http://schemas.microsoft.com/office/powerpoint/2010/main" val="2818776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p:txBody>
          <a:bodyPr/>
          <a:lstStyle/>
          <a:p>
            <a:r>
              <a:rPr lang="en-US" dirty="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6821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dirty="0"/>
              <a:t>Aerial Robotics (Drone)</a:t>
            </a:r>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6819954" cy="4218714"/>
          </a:xfrm>
        </p:spPr>
        <p:txBody>
          <a:bodyPr>
            <a:normAutofit fontScale="85000" lnSpcReduction="20000"/>
          </a:bodyPr>
          <a:lstStyle/>
          <a:p>
            <a:r>
              <a:rPr lang="en-US" dirty="0"/>
              <a:t>2024 Spring (Last Semester)</a:t>
            </a:r>
          </a:p>
          <a:p>
            <a:r>
              <a:rPr lang="en-US" dirty="0"/>
              <a:t>Team Competition</a:t>
            </a:r>
          </a:p>
          <a:p>
            <a:pPr lvl="1"/>
            <a:r>
              <a:rPr lang="en-US" dirty="0"/>
              <a:t>Team: Three people</a:t>
            </a:r>
          </a:p>
          <a:p>
            <a:pPr lvl="1"/>
            <a:r>
              <a:rPr lang="en-US" dirty="0"/>
              <a:t>Goal: </a:t>
            </a:r>
          </a:p>
          <a:p>
            <a:pPr lvl="2"/>
            <a:r>
              <a:rPr lang="en-US" dirty="0"/>
              <a:t>Create an algorithm to find the fastest routes to the targets</a:t>
            </a:r>
          </a:p>
          <a:p>
            <a:pPr lvl="2"/>
            <a:r>
              <a:rPr lang="en-US" dirty="0"/>
              <a:t>Targets were ballons in a field</a:t>
            </a:r>
          </a:p>
          <a:p>
            <a:pPr lvl="2"/>
            <a:r>
              <a:rPr lang="en-US" dirty="0"/>
              <a:t>Overcome obstacles</a:t>
            </a:r>
          </a:p>
          <a:p>
            <a:pPr lvl="2"/>
            <a:r>
              <a:rPr lang="en-US" dirty="0"/>
              <a:t>The algorithm should work both in simulation and real-life</a:t>
            </a:r>
          </a:p>
          <a:p>
            <a:pPr lvl="1"/>
            <a:r>
              <a:rPr lang="en-US" dirty="0"/>
              <a:t>Each Team were timed on how fast it pops two ballons from a designated starting point and returns to another designated end point.</a:t>
            </a:r>
          </a:p>
          <a:p>
            <a:r>
              <a:rPr lang="en-US" dirty="0"/>
              <a:t>One of the two teams that successfully flew the drone</a:t>
            </a:r>
          </a:p>
          <a:p>
            <a:r>
              <a:rPr lang="en-US" dirty="0"/>
              <a:t>2</a:t>
            </a:r>
            <a:r>
              <a:rPr lang="en-US" baseline="30000" dirty="0"/>
              <a:t>nd</a:t>
            </a:r>
            <a:r>
              <a:rPr lang="en-US" dirty="0"/>
              <a:t> Place in class</a:t>
            </a:r>
          </a:p>
          <a:p>
            <a:pPr lvl="1"/>
            <a:endParaRPr lang="en-US" dirty="0"/>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54" y="704742"/>
            <a:ext cx="2811823" cy="21077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8541977" y="3440303"/>
            <a:ext cx="2811823" cy="2108867"/>
          </a:xfrm>
          <a:prstGeom prst="rect">
            <a:avLst/>
          </a:prstGeom>
        </p:spPr>
      </p:pic>
      <p:sp>
        <p:nvSpPr>
          <p:cNvPr id="6" name="TextBox 5">
            <a:extLst>
              <a:ext uri="{FF2B5EF4-FFF2-40B4-BE49-F238E27FC236}">
                <a16:creationId xmlns:a16="http://schemas.microsoft.com/office/drawing/2014/main" id="{4D5A8AEA-5A3C-BABC-C4E5-9FC68AC38DFB}"/>
              </a:ext>
            </a:extLst>
          </p:cNvPr>
          <p:cNvSpPr txBox="1"/>
          <p:nvPr/>
        </p:nvSpPr>
        <p:spPr>
          <a:xfrm>
            <a:off x="7966128" y="2812511"/>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661" y="1482708"/>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424403" y="2673261"/>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TotalTime>5909</TotalTime>
  <Words>4516</Words>
  <Application>Microsoft Office PowerPoint</Application>
  <PresentationFormat>Widescreen</PresentationFormat>
  <Paragraphs>298</Paragraphs>
  <Slides>21</Slides>
  <Notes>19</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Lato</vt:lpstr>
      <vt:lpstr>Office Theme</vt:lpstr>
      <vt:lpstr>Bonsuck Koo</vt:lpstr>
      <vt:lpstr>Introduction</vt:lpstr>
      <vt:lpstr>Experience overview</vt:lpstr>
      <vt:lpstr>Experience overview</vt:lpstr>
      <vt:lpstr>Why Blue Origin?</vt:lpstr>
      <vt:lpstr>Projects</vt:lpstr>
      <vt:lpstr>Aerial Robotics (Drone)</vt:lpstr>
      <vt:lpstr>PowerPoint Presentation</vt:lpstr>
      <vt:lpstr>Aerial Robotics (Drone) Quadrotor Dynamics</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vt:lpstr>
      <vt:lpstr>Aerial Robotics (Drone) Completed MATLAB Simulation</vt:lpstr>
      <vt:lpstr>Aerial Robotics (Drone) C++: Path Finding Algorithm</vt:lpstr>
      <vt:lpstr>Aerial Robotics (Drone) C++: Path Finding Algorithm</vt:lpstr>
      <vt:lpstr>Aerial Robotics (Drone) Team Collaboration</vt:lpstr>
      <vt:lpstr>Summary of Drone Project</vt:lpstr>
      <vt:lpstr>Senior Design Project Background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132</cp:revision>
  <dcterms:created xsi:type="dcterms:W3CDTF">2024-07-16T01:20:25Z</dcterms:created>
  <dcterms:modified xsi:type="dcterms:W3CDTF">2024-07-21T22:01:54Z</dcterms:modified>
</cp:coreProperties>
</file>